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305" r:id="rId6"/>
    <p:sldId id="274" r:id="rId7"/>
    <p:sldId id="275" r:id="rId8"/>
    <p:sldId id="318" r:id="rId9"/>
    <p:sldId id="371" r:id="rId10"/>
    <p:sldId id="372" r:id="rId11"/>
    <p:sldId id="325" r:id="rId12"/>
    <p:sldId id="331" r:id="rId13"/>
    <p:sldId id="333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4660"/>
  </p:normalViewPr>
  <p:slideViewPr>
    <p:cSldViewPr>
      <p:cViewPr varScale="1">
        <p:scale>
          <a:sx n="91" d="100"/>
          <a:sy n="91" d="100"/>
        </p:scale>
        <p:origin x="9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4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6381-A429-4489-B1AD-661DE924F70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3ED5-9EC4-413B-BF32-379392CCD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0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36734"/>
            <a:ext cx="8922521" cy="6537532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039450"/>
            <a:ext cx="693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Using Quotations in Writing</a:t>
            </a:r>
            <a:endParaRPr lang="en-US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3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" y="-8546"/>
            <a:ext cx="9216639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743220"/>
            <a:ext cx="6096000" cy="397178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charset="0"/>
              </a:rPr>
              <a:t>Short stories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poems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songs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TV Episodes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Essays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Articles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Chapters in a book</a:t>
            </a:r>
            <a:br>
              <a:rPr lang="en-US" sz="3200" dirty="0" smtClean="0">
                <a:latin typeface="Comic Sans MS" charset="0"/>
              </a:rPr>
            </a:br>
            <a:r>
              <a:rPr lang="en-US" sz="3200" dirty="0" smtClean="0">
                <a:latin typeface="Comic Sans MS" charset="0"/>
              </a:rPr>
              <a:t>Section Titles</a:t>
            </a:r>
            <a:r>
              <a:rPr lang="en-US" sz="1800" dirty="0">
                <a:latin typeface="Comic Sans MS" charset="0"/>
              </a:rPr>
              <a:t/>
            </a:r>
            <a:br>
              <a:rPr lang="en-US" sz="1800" dirty="0">
                <a:latin typeface="Comic Sans MS" charset="0"/>
              </a:rPr>
            </a:br>
            <a:r>
              <a:rPr lang="en-US" sz="1800" dirty="0" smtClean="0">
                <a:latin typeface="Comic Sans MS" charset="0"/>
              </a:rPr>
              <a:t/>
            </a:r>
            <a:br>
              <a:rPr lang="en-US" sz="1800" dirty="0" smtClean="0">
                <a:latin typeface="Comic Sans MS" charset="0"/>
              </a:rPr>
            </a:br>
            <a:endParaRPr lang="en-US" sz="18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9" cy="6858000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r="3931"/>
          <a:stretch/>
        </p:blipFill>
        <p:spPr>
          <a:xfrm>
            <a:off x="0" y="5"/>
            <a:ext cx="9144000" cy="6889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3852" y="1752600"/>
            <a:ext cx="5516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use quotation marks to enclose a person’s direct words.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According to the article, “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 students are carrying too much weight in their backpacks.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article says that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students backpacks are too heavy.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577578">
            <a:off x="6346588" y="2891817"/>
            <a:ext cx="21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Article’s actual words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807993">
            <a:off x="3568300" y="4822464"/>
            <a:ext cx="418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exact words from article…paraphrased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4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" y="105755"/>
            <a:ext cx="8839199" cy="66294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71600"/>
            <a:ext cx="69342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bg1"/>
                </a:solidFill>
                <a:latin typeface="Comic Sans MS" charset="0"/>
              </a:rPr>
              <a:t>Begin quote with capital letter, unless it is a continuation of your sentence.</a:t>
            </a:r>
            <a:endParaRPr lang="en-US" sz="32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8999" y="2966348"/>
            <a:ext cx="617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student at Central Magnet states,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smtClean="0"/>
              <a:t>y backpack weighs 30 pounds on average.”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8998" y="4152408"/>
            <a:ext cx="617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student at Central Magnet notes that his backpack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dirty="0" smtClean="0"/>
              <a:t>eighs 30 pounds on average.”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1363" y="3458790"/>
            <a:ext cx="385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Complete sentence is quoted…begin with a capital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1062" y="4665711"/>
            <a:ext cx="3857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Quoted words are not a complete sentence on their own…they continue what the writer is saying…no capital needed.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0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0623"/>
            <a:ext cx="96012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938" y="1752600"/>
            <a:ext cx="2895599" cy="3124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 charset="0"/>
              </a:rPr>
              <a:t>Broken </a:t>
            </a:r>
            <a:r>
              <a:rPr lang="en-US" sz="4000" dirty="0" smtClean="0">
                <a:latin typeface="Comic Sans MS" charset="0"/>
              </a:rPr>
              <a:t>Quotations</a:t>
            </a:r>
            <a:r>
              <a:rPr lang="en-US" dirty="0" smtClean="0">
                <a:latin typeface="Comic Sans MS" charset="0"/>
              </a:rPr>
              <a:t> </a:t>
            </a:r>
            <a:r>
              <a:rPr lang="en-US" sz="1800" dirty="0" smtClean="0">
                <a:latin typeface="Comic Sans MS" charset="0"/>
              </a:rPr>
              <a:t/>
            </a:r>
            <a:br>
              <a:rPr lang="en-US" sz="1800" dirty="0" smtClean="0">
                <a:latin typeface="Comic Sans MS" charset="0"/>
              </a:rPr>
            </a:br>
            <a:r>
              <a:rPr lang="en-US" sz="1800" dirty="0" smtClean="0">
                <a:latin typeface="Comic Sans MS" charset="0"/>
              </a:rPr>
              <a:t>(identification of speaker/source comes in the middle of the quote.)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0668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ackpack weight has always been a concern of mine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” says parent April Davis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nd I hope that teachers will take students’ health into consideration when assigning homework that requires multiple text books.</a:t>
            </a:r>
            <a:r>
              <a:rPr lang="en-US" dirty="0" smtClean="0"/>
              <a:t>”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134279">
            <a:off x="3885112" y="1713012"/>
            <a:ext cx="137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Quote is divided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590" y="2318183"/>
            <a:ext cx="1343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word of quote is capitalized, but first word of continuation of quote is not.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962" y="3929122"/>
            <a:ext cx="3965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Commas are placed after first part of quote INSIDE QUOTATION MARKS and after identification of speaker/source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5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" y="2854"/>
            <a:ext cx="9133956" cy="685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" y="2853"/>
            <a:ext cx="9143999" cy="68551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323" y="1371600"/>
            <a:ext cx="6629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charset="0"/>
              </a:rPr>
              <a:t>Punctuation goes… </a:t>
            </a:r>
            <a:br>
              <a:rPr lang="en-US" sz="4000" dirty="0" smtClean="0">
                <a:latin typeface="Comic Sans MS" charset="0"/>
              </a:rPr>
            </a:br>
            <a:endParaRPr lang="en-US" sz="40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65440"/>
            <a:ext cx="65326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 think having textbooks online will help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” commented one teacher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“Do you think having online textbooks will help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r>
              <a:rPr lang="en-US" dirty="0" smtClean="0"/>
              <a:t>” I asked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“Put that textbook back in your locker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r>
              <a:rPr lang="en-US" dirty="0" smtClean="0"/>
              <a:t>” he shouted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323" y="2093892"/>
            <a:ext cx="6512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Inside quotation marks with a period at the very end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" y="2854"/>
            <a:ext cx="9133956" cy="685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" y="2853"/>
            <a:ext cx="9143999" cy="68551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323" y="1371600"/>
            <a:ext cx="6629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charset="0"/>
              </a:rPr>
              <a:t>Punctuation goes… </a:t>
            </a:r>
            <a:br>
              <a:rPr lang="en-US" sz="4000" dirty="0" smtClean="0">
                <a:latin typeface="Comic Sans MS" charset="0"/>
              </a:rPr>
            </a:br>
            <a:endParaRPr lang="en-US" sz="40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587" y="3670639"/>
            <a:ext cx="65851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One teacher commented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 “I think having online textbooks will help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smtClean="0"/>
              <a:t>”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 asked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 “Do you think online textbooks will help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r>
              <a:rPr lang="en-US" dirty="0" smtClean="0"/>
              <a:t>”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/>
              <a:t>He shouted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 “Put your book in your locker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323" y="2045433"/>
            <a:ext cx="6512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Before quotation marks with sentence punctuation at the very end inside quotation marks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6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" y="2854"/>
            <a:ext cx="9133956" cy="685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" y="2853"/>
            <a:ext cx="9143999" cy="68551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323" y="1371600"/>
            <a:ext cx="6629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charset="0"/>
              </a:rPr>
              <a:t>Punctuation goes… </a:t>
            </a:r>
            <a:br>
              <a:rPr lang="en-US" sz="4000" dirty="0" smtClean="0">
                <a:latin typeface="Comic Sans MS" charset="0"/>
              </a:rPr>
            </a:br>
            <a:endParaRPr lang="en-US" sz="40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2" y="3208344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“In my opinion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” commented one teacher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 “having online textbooks will help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“Did you check the board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” asked my mom</a:t>
            </a:r>
            <a:r>
              <a:rPr lang="en-US" dirty="0" smtClean="0">
                <a:solidFill>
                  <a:schemeClr val="accent2"/>
                </a:solidFill>
              </a:rPr>
              <a:t>,</a:t>
            </a:r>
            <a:r>
              <a:rPr lang="en-US" dirty="0" smtClean="0"/>
              <a:t> “and get all the books you need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323" y="2338252"/>
            <a:ext cx="651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Before quotation marks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2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4" y="283406"/>
            <a:ext cx="8610599" cy="653415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 rot="20269798">
            <a:off x="-66515" y="1327018"/>
            <a:ext cx="6096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charset="0"/>
              </a:rPr>
              <a:t>Questions and Exclamations</a:t>
            </a:r>
            <a:endParaRPr lang="en-US" sz="36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125244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? and ! go </a:t>
            </a:r>
            <a:r>
              <a:rPr lang="en-US" dirty="0" smtClean="0">
                <a:solidFill>
                  <a:schemeClr val="accent4"/>
                </a:solidFill>
              </a:rPr>
              <a:t>INSIDE</a:t>
            </a:r>
            <a:r>
              <a:rPr lang="en-US" dirty="0" smtClean="0"/>
              <a:t> the quotation marks if the </a:t>
            </a:r>
            <a:r>
              <a:rPr lang="en-US" dirty="0" smtClean="0">
                <a:solidFill>
                  <a:schemeClr val="accent4"/>
                </a:solidFill>
              </a:rPr>
              <a:t>quotation is a question or exclamation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3088" y="4013904"/>
            <a:ext cx="2456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4"/>
                </a:solidFill>
              </a:rPr>
              <a:t>Did you get your book?</a:t>
            </a:r>
            <a:r>
              <a:rPr lang="en-US" dirty="0" smtClean="0"/>
              <a:t>” asked my mom.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4"/>
                </a:solidFill>
              </a:rPr>
              <a:t>Jump!</a:t>
            </a:r>
            <a:r>
              <a:rPr lang="en-US" dirty="0" smtClean="0"/>
              <a:t>” ordered the firefighter.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357794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0321" y="3577675"/>
            <a:ext cx="10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4009655"/>
            <a:ext cx="2798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Who said, “</a:t>
            </a:r>
            <a:r>
              <a:rPr lang="en-US" dirty="0">
                <a:solidFill>
                  <a:schemeClr val="accent5"/>
                </a:solidFill>
              </a:rPr>
              <a:t>Don’t forget your book</a:t>
            </a:r>
            <a:r>
              <a:rPr lang="en-US" dirty="0" smtClean="0"/>
              <a:t>”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 smtClean="0"/>
              <a:t>I couldn’t believe he said, “</a:t>
            </a:r>
            <a:r>
              <a:rPr lang="en-US" dirty="0" smtClean="0">
                <a:solidFill>
                  <a:schemeClr val="accent5"/>
                </a:solidFill>
              </a:rPr>
              <a:t>No, thank you</a:t>
            </a:r>
            <a:r>
              <a:rPr lang="en-US" dirty="0" smtClean="0"/>
              <a:t>”</a:t>
            </a:r>
            <a:r>
              <a:rPr lang="en-US" dirty="0" smtClean="0">
                <a:solidFill>
                  <a:schemeClr val="accent5"/>
                </a:solidFill>
              </a:rPr>
              <a:t>!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7" y="2439995"/>
            <a:ext cx="4447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solidFill>
                  <a:schemeClr val="accent5"/>
                </a:solidFill>
              </a:rPr>
              <a:t>the quotation itself is NOT a question or exclamation</a:t>
            </a:r>
            <a:r>
              <a:rPr lang="en-US" dirty="0"/>
              <a:t>, the ? and ! go </a:t>
            </a:r>
            <a:r>
              <a:rPr lang="en-US" dirty="0">
                <a:solidFill>
                  <a:schemeClr val="accent5"/>
                </a:solidFill>
              </a:rPr>
              <a:t>OUTSIDE</a:t>
            </a:r>
            <a:r>
              <a:rPr lang="en-US" dirty="0"/>
              <a:t> the quotation marks.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3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984" y="-1058917"/>
            <a:ext cx="6857999" cy="9144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449" y="1083840"/>
            <a:ext cx="4921101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omic Sans MS" charset="0"/>
              </a:rPr>
              <a:t>Single quotation marks </a:t>
            </a:r>
            <a:r>
              <a:rPr lang="en-US" sz="1800" dirty="0" smtClean="0">
                <a:latin typeface="Comic Sans MS" charset="0"/>
              </a:rPr>
              <a:t>are used to show a quotation within a quotation.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10321" y="2192681"/>
            <a:ext cx="4453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6000" dirty="0"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370" y="2716341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Charlie added, </a:t>
            </a:r>
            <a:r>
              <a:rPr lang="en-US" sz="3200" dirty="0" smtClean="0">
                <a:solidFill>
                  <a:schemeClr val="accent2"/>
                </a:solidFill>
              </a:rPr>
              <a:t>“My mom always tells me, </a:t>
            </a:r>
            <a:r>
              <a:rPr lang="en-US" sz="3200" dirty="0" smtClean="0">
                <a:solidFill>
                  <a:schemeClr val="tx2"/>
                </a:solidFill>
              </a:rPr>
              <a:t>‘Double check your backpack before leaving school.’</a:t>
            </a:r>
            <a:r>
              <a:rPr lang="en-US" sz="3200" dirty="0" smtClean="0">
                <a:solidFill>
                  <a:schemeClr val="accent2"/>
                </a:solidFill>
              </a:rPr>
              <a:t>”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983775">
            <a:off x="6671701" y="2282102"/>
            <a:ext cx="18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Charlie said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316005">
            <a:off x="5965439" y="33336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Charlie’s mom said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0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Fals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B74FFF0DFF40872F61FB07C0D8F4" ma:contentTypeVersion="0" ma:contentTypeDescription="Create a new document." ma:contentTypeScope="" ma:versionID="4faf1f485b08d4e659e4986a617321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7e661a6df87e6ff5a2c6d692a7b5d2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4C6C5E-3521-474A-BC31-D0EB1051985B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00BC11-3E1C-43F4-9451-A8452F1FC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CEC0E6-B6F3-49A5-896D-E3839ADD66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Sound by Sound</Template>
  <TotalTime>3834</TotalTime>
  <Words>466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Begin quote with capital letter, unless it is a continuation of your sentence.</vt:lpstr>
      <vt:lpstr>Broken Quotations  (identification of speaker/source comes in the middle of the quote.)</vt:lpstr>
      <vt:lpstr>Punctuation goes…  </vt:lpstr>
      <vt:lpstr>Punctuation goes…  </vt:lpstr>
      <vt:lpstr>Punctuation goes…  </vt:lpstr>
      <vt:lpstr>Questions and Exclamations</vt:lpstr>
      <vt:lpstr>Single quotation marks are used to show a quotation within a quotation.</vt:lpstr>
      <vt:lpstr>Short stories poems songs TV Episodes Essays Articles Chapters in a book Section Titles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Rohrer</dc:creator>
  <cp:lastModifiedBy>Lauren Fluharty</cp:lastModifiedBy>
  <cp:revision>29</cp:revision>
  <dcterms:created xsi:type="dcterms:W3CDTF">2014-07-08T01:12:35Z</dcterms:created>
  <dcterms:modified xsi:type="dcterms:W3CDTF">2015-10-27T14:47:27Z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0x010100643FB74FFF0DFF40872F61FB07C0D8F4</vt:lpwstr>
  </property>
</Properties>
</file>